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7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48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3469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8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7773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05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60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4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909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5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0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8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4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577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8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96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82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1" y="685799"/>
            <a:ext cx="7453949" cy="208352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Effect of Terrestrial </a:t>
            </a:r>
            <a:r>
              <a:rPr lang="en-US" b="1" dirty="0" err="1" smtClean="0"/>
              <a:t>Microplastic</a:t>
            </a:r>
            <a:r>
              <a:rPr lang="en-US" b="1" dirty="0" smtClean="0"/>
              <a:t> particles on soil properties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0784" y="2916403"/>
            <a:ext cx="9944895" cy="19473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Rachel Hamilton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</a:rPr>
              <a:t>Dr. Jeffrey </a:t>
            </a:r>
            <a:r>
              <a:rPr lang="en-US" dirty="0" err="1" smtClean="0">
                <a:solidFill>
                  <a:schemeClr val="tx1"/>
                </a:solidFill>
              </a:rPr>
              <a:t>Fehmi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University of Arizona School of Natural Resources and the Environment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66637" y="6113940"/>
            <a:ext cx="2634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Arizona Space Grant</a:t>
            </a:r>
          </a:p>
          <a:p>
            <a:r>
              <a:rPr lang="en-US" dirty="0" smtClean="0"/>
              <a:t>Statewide Symposium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42673" y="6252439"/>
            <a:ext cx="163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14, 2018</a:t>
            </a:r>
            <a:endParaRPr lang="en-US" dirty="0"/>
          </a:p>
        </p:txBody>
      </p:sp>
      <p:pic>
        <p:nvPicPr>
          <p:cNvPr id="14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6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95" y="205377"/>
            <a:ext cx="8534400" cy="1507067"/>
          </a:xfrm>
        </p:spPr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6538" y="1439333"/>
            <a:ext cx="8534400" cy="2158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chemeClr val="tx1"/>
                </a:solidFill>
              </a:rPr>
              <a:t>A personal thank you to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Dr. Craig Rasmussen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Chris Shepard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ttachment.outlook.live.net/owa/silentforatime@hotmail.com/service.svc/s/GetAttachmentThumbnail?id=AQMkADAwATY0MDABLTgwNDYtMTI5NC0wMAItMDAKAEYAAAMQ96JgCdRaSbXiRJjU5uKgBwCXIFv1kwweSb6yWWvqRRb5AAACAQwAAABUNsY3aZF7SJo0iVHQdKYOAAEEg7H9AAAAARIAEACL6Qp%2FdF1DRZ5HA7CxmJ%2BC&amp;thumbnailType=2&amp;owa=outlook.live.com&amp;scriptVer=20180316.01.01&amp;isc=1&amp;X-OWA-CANARY=qtf4W1z0vE-X7vn4DmtnmwDgbWN1ldUY87ZBAYxGCAJ9RypIwoBPmjNwl5nMergtOGsRT-L8MdE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A5NjAwLTIxNTIwNzU5MjRcIixcInB1aWRcIjpcIjE3NTkyMjA3NTY1MTc1MjRcIixcIm9pZFwiOlwiMDAwNjQwMDAtODA0Ni0xMjk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IzMjkxNTEsIm5iZiI6MTUyMjMyODU1MX0.iVuXd7tFd45yYb8moPUlCtieK4TosUOAcyromOwvqt0LbR1aXrRr7RVKjFGZVunruz7Lhl630SrQf8qxQFf89QIkEt6PNHIgFWoCAVrgbKaZ_Lkf8WZW7FWxCYwo85g1QEvs_yihzNZoIwm1WasQxHLDNblz0aaU88VX_BDcRYbR-RHI675LZkSOYjjJCz2XukRXdpFEQUGKcMod-IqRjyVsxTF7h8b46PejOdAlo-v6B1orsrwdq__q58izyJ9olC9Wk066EK5hjKsv8kVw0y4P2cCBq9NyYJP5rlyRsuOze4nJ4dl4jdUNKX5pyXXWXXNnjHZVGjZ0dYFEkIcT2w&amp;animation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5" y="3056036"/>
            <a:ext cx="3746081" cy="210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660" y="3056036"/>
            <a:ext cx="3233664" cy="209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38190" y="2860768"/>
            <a:ext cx="44710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37172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82033"/>
            <a:ext cx="8534400" cy="1507067"/>
          </a:xfrm>
        </p:spPr>
        <p:txBody>
          <a:bodyPr/>
          <a:lstStyle/>
          <a:p>
            <a:r>
              <a:rPr lang="en-US" b="1" dirty="0" smtClean="0"/>
              <a:t>Plastic Pollution in a Global Context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11" y="1903079"/>
            <a:ext cx="5546771" cy="3983567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Estimated 9 billion tons of plastic waste produced throughout history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280 million more tons of new plastic generated every year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Plastic now comprises approx. 10% of waste but a larger percentage of debris- expected to keep increasing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Rivers transport millions of tons of plastic to the ocean annually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rigi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40" y="1903079"/>
            <a:ext cx="5570749" cy="27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3301" y="4660930"/>
            <a:ext cx="5073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Mohamed </a:t>
            </a:r>
            <a:r>
              <a:rPr lang="en-US" sz="1400" dirty="0" err="1"/>
              <a:t>Abdularaheem</a:t>
            </a:r>
            <a:r>
              <a:rPr lang="en-US" sz="1400" dirty="0"/>
              <a:t> / </a:t>
            </a:r>
            <a:r>
              <a:rPr lang="en-US" sz="1400" dirty="0" err="1"/>
              <a:t>Shutterstock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5889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725"/>
            <a:ext cx="8534400" cy="1507067"/>
          </a:xfrm>
        </p:spPr>
        <p:txBody>
          <a:bodyPr/>
          <a:lstStyle/>
          <a:p>
            <a:r>
              <a:rPr lang="en-US" b="1" dirty="0" err="1" smtClean="0"/>
              <a:t>Microplastic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63812"/>
            <a:ext cx="5220199" cy="400885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Result of plastic </a:t>
            </a:r>
            <a:r>
              <a:rPr lang="en-US" dirty="0" err="1" smtClean="0">
                <a:solidFill>
                  <a:schemeClr val="tx1"/>
                </a:solidFill>
              </a:rPr>
              <a:t>photodegredation</a:t>
            </a:r>
            <a:r>
              <a:rPr lang="en-US" dirty="0" smtClean="0">
                <a:solidFill>
                  <a:schemeClr val="tx1"/>
                </a:solidFill>
              </a:rPr>
              <a:t> on a large scale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Loosely </a:t>
            </a:r>
            <a:r>
              <a:rPr lang="en-US" dirty="0">
                <a:solidFill>
                  <a:schemeClr val="tx1"/>
                </a:solidFill>
              </a:rPr>
              <a:t>defined as plastic pieces </a:t>
            </a:r>
            <a:r>
              <a:rPr lang="en-US" dirty="0" smtClean="0">
                <a:solidFill>
                  <a:schemeClr val="tx1"/>
                </a:solidFill>
              </a:rPr>
              <a:t>between 1</a:t>
            </a:r>
            <a:r>
              <a:rPr lang="el-GR" dirty="0" smtClean="0">
                <a:solidFill>
                  <a:schemeClr val="tx1"/>
                </a:solidFill>
              </a:rPr>
              <a:t>μ</a:t>
            </a:r>
            <a:r>
              <a:rPr lang="en-US" dirty="0" smtClean="0">
                <a:solidFill>
                  <a:schemeClr val="tx1"/>
                </a:solidFill>
              </a:rPr>
              <a:t>m and 5mm in longest dimension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Comprise 70+% of plastic debris in some areas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Aid in the transport of POPs (persistent organic pollutants)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Easily ingested by animals</a:t>
            </a:r>
          </a:p>
          <a:p>
            <a:r>
              <a:rPr lang="en-US" dirty="0">
                <a:solidFill>
                  <a:schemeClr val="tx1"/>
                </a:solidFill>
              </a:rPr>
              <a:t>Worth studying due to inevitable ubiquity in all environments, difficulty of removal, and high risk of </a:t>
            </a:r>
            <a:r>
              <a:rPr lang="en-US" dirty="0" smtClean="0">
                <a:solidFill>
                  <a:schemeClr val="tx1"/>
                </a:solidFill>
              </a:rPr>
              <a:t>impacts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11618" y="5053821"/>
            <a:ext cx="2839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5Gyres Institute</a:t>
            </a:r>
            <a:endParaRPr lang="en-US" sz="1400" dirty="0"/>
          </a:p>
        </p:txBody>
      </p:sp>
      <p:pic>
        <p:nvPicPr>
          <p:cNvPr id="6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icroplastic soil 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38" y="1392930"/>
            <a:ext cx="5715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1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80069"/>
            <a:ext cx="8534400" cy="1507067"/>
          </a:xfrm>
        </p:spPr>
        <p:txBody>
          <a:bodyPr/>
          <a:lstStyle/>
          <a:p>
            <a:r>
              <a:rPr lang="en-US" b="1" dirty="0" smtClean="0"/>
              <a:t>Marine impacts of Plastic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91" y="1822268"/>
            <a:ext cx="6121536" cy="361526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Since 2000, research concerning marine plastic pollution has exploded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“Great Pacific Garbage Patch”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Negative impacts demonstrated throughout the marine ecosystem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More than 180 species with documented ingestion of plastic</a:t>
            </a:r>
          </a:p>
          <a:p>
            <a:r>
              <a:rPr lang="en-US" sz="2400" dirty="0" err="1" smtClean="0">
                <a:solidFill>
                  <a:schemeClr val="tx1"/>
                </a:solidFill>
              </a:rPr>
              <a:t>Microplastic</a:t>
            </a:r>
            <a:r>
              <a:rPr lang="en-US" sz="2400" dirty="0" smtClean="0">
                <a:solidFill>
                  <a:schemeClr val="tx1"/>
                </a:solidFill>
              </a:rPr>
              <a:t> pellets found in all levels of plankton food chains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plastic-pollution-bel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17" y="1545707"/>
            <a:ext cx="4847590" cy="36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98941" y="5137958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NOAA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586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28600"/>
            <a:ext cx="8534400" cy="1507067"/>
          </a:xfrm>
        </p:spPr>
        <p:txBody>
          <a:bodyPr/>
          <a:lstStyle/>
          <a:p>
            <a:r>
              <a:rPr lang="en-US" b="1" dirty="0" smtClean="0"/>
              <a:t>Plastic in desert environments:</a:t>
            </a:r>
            <a:br>
              <a:rPr lang="en-US" b="1" dirty="0" smtClean="0"/>
            </a:br>
            <a:r>
              <a:rPr lang="en-US" b="1" dirty="0" smtClean="0"/>
              <a:t>where does it go?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507" y="1476102"/>
            <a:ext cx="5755777" cy="40528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Not all plastic waste makes it to bodies of </a:t>
            </a:r>
            <a:r>
              <a:rPr lang="en-US" dirty="0" smtClean="0">
                <a:solidFill>
                  <a:schemeClr val="tx1"/>
                </a:solidFill>
              </a:rPr>
              <a:t>water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Plastic debris photodegrades and integrates into the soil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Malaysian scientists searched for plastic pieces in a remote mangrove forest and found plastics 5cm deep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Since plastic is everywhere, what does this mean for the environment?</a:t>
            </a:r>
          </a:p>
        </p:txBody>
      </p:sp>
      <p:pic>
        <p:nvPicPr>
          <p:cNvPr id="10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s://inhabitat.com/wp-content/blogs.dir/1/files/2013/04/5-gyres-ocean-plastic-pollution-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89" y="1390490"/>
            <a:ext cx="4911045" cy="37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685885" y="5100758"/>
            <a:ext cx="2419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5Gyres.org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587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61258"/>
            <a:ext cx="8534400" cy="1507067"/>
          </a:xfrm>
        </p:spPr>
        <p:txBody>
          <a:bodyPr/>
          <a:lstStyle/>
          <a:p>
            <a:r>
              <a:rPr lang="en-US" b="1" dirty="0" smtClean="0"/>
              <a:t>KNOWLEDGE GAP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094" y="1282432"/>
            <a:ext cx="5363999" cy="430421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Almost no terrestrial studies have been done to mirror marine findings</a:t>
            </a:r>
          </a:p>
          <a:p>
            <a:r>
              <a:rPr lang="en-US" dirty="0">
                <a:solidFill>
                  <a:schemeClr val="tx1"/>
                </a:solidFill>
              </a:rPr>
              <a:t>Modest </a:t>
            </a:r>
            <a:r>
              <a:rPr lang="en-US" dirty="0" smtClean="0">
                <a:solidFill>
                  <a:schemeClr val="tx1"/>
                </a:solidFill>
              </a:rPr>
              <a:t>correlations found between </a:t>
            </a:r>
            <a:r>
              <a:rPr lang="en-US" dirty="0" err="1" smtClean="0">
                <a:solidFill>
                  <a:schemeClr val="tx1"/>
                </a:solidFill>
              </a:rPr>
              <a:t>microplastic</a:t>
            </a:r>
            <a:r>
              <a:rPr lang="en-US" dirty="0" smtClean="0">
                <a:solidFill>
                  <a:schemeClr val="tx1"/>
                </a:solidFill>
              </a:rPr>
              <a:t> ingestion and reduced activity and longevity in earthworms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Evidence that pieces ingested by earthworms can spread deep into soil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How does this affect plants and the terrestrial food chain?</a:t>
            </a:r>
          </a:p>
        </p:txBody>
      </p:sp>
      <p:pic>
        <p:nvPicPr>
          <p:cNvPr id="7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Fig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16" y="1557531"/>
            <a:ext cx="4752095" cy="356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92870" y="5100758"/>
            <a:ext cx="4307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</a:t>
            </a:r>
            <a:r>
              <a:rPr lang="en-US" sz="1400" dirty="0" err="1" smtClean="0"/>
              <a:t>Rillig</a:t>
            </a:r>
            <a:r>
              <a:rPr lang="en-US" sz="1400" dirty="0" smtClean="0"/>
              <a:t>, </a:t>
            </a:r>
            <a:r>
              <a:rPr lang="en-US" sz="1400" dirty="0" err="1" smtClean="0"/>
              <a:t>Ziersch</a:t>
            </a:r>
            <a:r>
              <a:rPr lang="en-US" sz="1400" dirty="0" smtClean="0"/>
              <a:t>, and Hempel (2017)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97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5354"/>
            <a:ext cx="8534400" cy="1507067"/>
          </a:xfrm>
        </p:spPr>
        <p:txBody>
          <a:bodyPr/>
          <a:lstStyle/>
          <a:p>
            <a:r>
              <a:rPr lang="en-US" b="1" dirty="0" smtClean="0"/>
              <a:t>Soil properties: Water Holding Capacity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322" y="1639380"/>
            <a:ext cx="5546771" cy="361526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Soil water holding capacity: how much water the soil can retain—important to agriculture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Experimented on the presence of polyethylene (PE) powder and pellets on soil water holding capacity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Found that soil and plastic mix had water holding capacity reduced by 15% (plastic pellets) and 85% (plastic powder)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549" y="1918547"/>
            <a:ext cx="5492523" cy="303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49" y="280851"/>
            <a:ext cx="8534400" cy="1507067"/>
          </a:xfrm>
        </p:spPr>
        <p:txBody>
          <a:bodyPr/>
          <a:lstStyle/>
          <a:p>
            <a:r>
              <a:rPr lang="en-US" b="1" dirty="0" smtClean="0"/>
              <a:t>Soil properties: Cation Exchange Capacity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98" y="1787918"/>
            <a:ext cx="5050382" cy="3615267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Cation exchange capacity: ability of soil to hold positive cations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Measure of nutrient availability and resistance to acidification of soil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High cation exchange capacity implies fertile soil</a:t>
            </a:r>
          </a:p>
          <a:p>
            <a:endParaRPr lang="en-US" dirty="0" smtClean="0"/>
          </a:p>
        </p:txBody>
      </p:sp>
      <p:pic>
        <p:nvPicPr>
          <p:cNvPr id="4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attachment.outlook.live.net/owa/silentforatime@hotmail.com/service.svc/s/GetAttachmentThumbnail?id=AQMkADAwATY0MDABLTgwNDYtMTI5NC0wMAItMDAKAEYAAAMQ96JgCdRaSbXiRJjU5uKgBwCXIFv1kwweSb6yWWvqRRb5AAACAQwAAABUNsY3aZF7SJo0iVHQdKYOAAEEg7H8AAAAARIAEABko2kF%2FzuDTpUSDfHD%2FhO7&amp;thumbnailType=2&amp;owa=outlook.live.com&amp;scriptVer=20180316.01.01&amp;isc=1&amp;X-OWA-CANARY=JkBoilS2U0SXaSTJYDyxiUBVeGp1ldUYW4CrLcyTgeqfs-OcERoKPHKcQpx2Cl4LHr5i1iKLuqU.&amp;token=eyJ0eXAiOiJKV1QiLCJhbGciOiJSUzI1NiIsIng1dCI6ImVuaDlCSnJWUFU1aWpWMXFqWmpWLWZMMmJjbyJ9.eyJ2ZXIiOiJFeGNoYW5nZS5DYWxsYmFjay5WMSIsImFwcGN0eHNlbmRlciI6Ik93YURvd25sb2FkQDg0ZGY5ZTdmLWU5ZjYtNDBhZi1iNDM1LWFhYWFhYWFhYWFhYSIsImFwcGN0eCI6IntcIm1zZXhjaHByb3RcIjpcIm93YVwiLFwicHJpbWFyeXNpZFwiOlwiUy0xLTI4MjctNDA5NjAwLTIxNTIwNzU5MjRcIixcInB1aWRcIjpcIjE3NTkyMjA3NTY1MTc1MjRcIixcIm9pZFwiOlwiMDAwNjQwMDAtODA0Ni0xMjk0LTAwMDAtMDAwMDAwMDAwMDAwXCIsXCJzY29wZVwiOlwiT3dhRG93bmxvYWRcIn0iLCJpc3MiOiIwMDAwMDAwMi0wMDAwLTBmZjEtY2UwMC0wMDAwMDAwMDAwMDBAODRkZjllN2YtZTlmNi00MGFmLWI0MzUtYWFhYWFhYWFhYWFhIiwiYXVkIjoiMDAwMDAwMDItMDAwMC0wZmYxLWNlMDAtMDAwMDAwMDAwMDAwL2F0dGFjaG1lbnQub3V0bG9vay5saXZlLm5ldEA4NGRmOWU3Zi1lOWY2LTQwYWYtYjQzNS1hYWFhYWFhYWFhYWEiLCJleHAiOjE1MjIzMjkxNTEsIm5iZiI6MTUyMjMyODU1MX0.iVuXd7tFd45yYb8moPUlCtieK4TosUOAcyromOwvqt0LbR1aXrRr7RVKjFGZVunruz7Lhl630SrQf8qxQFf89QIkEt6PNHIgFWoCAVrgbKaZ_Lkf8WZW7FWxCYwo85g1QEvs_yihzNZoIwm1WasQxHLDNblz0aaU88VX_BDcRYbR-RHI675LZkSOYjjJCz2XukRXdpFEQUGKcMod-IqRjyVsxTF7h8b46PejOdAlo-v6B1orsrwdq__q58izyJ9olC9Wk066EK5hjKsv8kVw0y4P2cCBq9NyYJP5rlyRsuOze4nJ4dl4jdUNKX5pyXXWXXNnjHZVGjZ0dYFEkIcT2w&amp;animation=tr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429" y="1787918"/>
            <a:ext cx="5893216" cy="331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772" y="182033"/>
            <a:ext cx="8534400" cy="1507067"/>
          </a:xfrm>
        </p:spPr>
        <p:txBody>
          <a:bodyPr/>
          <a:lstStyle/>
          <a:p>
            <a:r>
              <a:rPr lang="en-US" b="1" dirty="0" smtClean="0"/>
              <a:t>What next?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656" y="1461695"/>
            <a:ext cx="6474233" cy="347726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Investigation into effects on other soil properties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Characterization of plastic in the environment and identification techniques for </a:t>
            </a:r>
            <a:r>
              <a:rPr lang="en-US" sz="2400" dirty="0" err="1" smtClean="0">
                <a:solidFill>
                  <a:schemeClr val="tx1"/>
                </a:solidFill>
              </a:rPr>
              <a:t>microplastic</a:t>
            </a:r>
            <a:r>
              <a:rPr lang="en-US" sz="2400" dirty="0" smtClean="0">
                <a:solidFill>
                  <a:schemeClr val="tx1"/>
                </a:solidFill>
              </a:rPr>
              <a:t>: separation and spectroscopy methods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Further exploration of plastic in terrestrial systems: animals</a:t>
            </a:r>
            <a:r>
              <a:rPr lang="en-US" sz="2400" dirty="0">
                <a:solidFill>
                  <a:schemeClr val="tx1"/>
                </a:solidFill>
              </a:rPr>
              <a:t>,</a:t>
            </a:r>
            <a:r>
              <a:rPr lang="en-US" sz="2400" dirty="0" smtClean="0">
                <a:solidFill>
                  <a:schemeClr val="tx1"/>
                </a:solidFill>
              </a:rPr>
              <a:t> plants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Potential impacts on human health and agriculture- and how to mitigate them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4" name="Picture 4" descr="https://spacegrant.arizona.edu/sites/spacegrant.arizona.edu/files/about/logos/nic_web300x250p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3" y="5672667"/>
            <a:ext cx="1292188" cy="107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spacegrant.arizona.edu/sites/spacegrant.arizona.edu/files/about/logos/azsgc_logo_transparent_l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045" y="5254647"/>
            <a:ext cx="1166947" cy="15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87" y="5672667"/>
            <a:ext cx="1265102" cy="10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ll the world's oceans have plastic debris on their surfa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89" y="1689100"/>
            <a:ext cx="4733262" cy="314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1063" y="4828762"/>
            <a:ext cx="44294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This is just the beginning!</a:t>
            </a:r>
          </a:p>
          <a:p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33557" y="4825318"/>
            <a:ext cx="4509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Image source: Spanish National Research Council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651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1545</TotalTime>
  <Words>505</Words>
  <Application>Microsoft Office PowerPoint</Application>
  <PresentationFormat>Widescreen</PresentationFormat>
  <Paragraphs>60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Slice</vt:lpstr>
      <vt:lpstr>Effect of Terrestrial Microplastic particles on soil properties</vt:lpstr>
      <vt:lpstr>Plastic Pollution in a Global Context</vt:lpstr>
      <vt:lpstr>Microplastic</vt:lpstr>
      <vt:lpstr>Marine impacts of Plastic</vt:lpstr>
      <vt:lpstr>Plastic in desert environments: where does it go?</vt:lpstr>
      <vt:lpstr>KNOWLEDGE GAP</vt:lpstr>
      <vt:lpstr>Soil properties: Water Holding Capacity</vt:lpstr>
      <vt:lpstr>Soil properties: Cation Exchange Capacity</vt:lpstr>
      <vt:lpstr>What next?</vt:lpstr>
      <vt:lpstr>Acknowledgements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Microplastic</dc:title>
  <dc:creator>HP</dc:creator>
  <cp:lastModifiedBy>HP</cp:lastModifiedBy>
  <cp:revision>32</cp:revision>
  <cp:lastPrinted>2018-03-30T06:36:59Z</cp:lastPrinted>
  <dcterms:created xsi:type="dcterms:W3CDTF">2018-03-29T05:26:03Z</dcterms:created>
  <dcterms:modified xsi:type="dcterms:W3CDTF">2018-03-30T07:11:46Z</dcterms:modified>
</cp:coreProperties>
</file>